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  <p:sldMasterId id="2147483777" r:id="rId2"/>
  </p:sldMasterIdLst>
  <p:notesMasterIdLst>
    <p:notesMasterId r:id="rId28"/>
  </p:notesMasterIdLst>
  <p:sldIdLst>
    <p:sldId id="264" r:id="rId3"/>
    <p:sldId id="265" r:id="rId4"/>
    <p:sldId id="270" r:id="rId5"/>
    <p:sldId id="350" r:id="rId6"/>
    <p:sldId id="348" r:id="rId7"/>
    <p:sldId id="455" r:id="rId8"/>
    <p:sldId id="308" r:id="rId9"/>
    <p:sldId id="351" r:id="rId10"/>
    <p:sldId id="384" r:id="rId11"/>
    <p:sldId id="266" r:id="rId12"/>
    <p:sldId id="352" r:id="rId13"/>
    <p:sldId id="353" r:id="rId14"/>
    <p:sldId id="300" r:id="rId15"/>
    <p:sldId id="292" r:id="rId16"/>
    <p:sldId id="364" r:id="rId17"/>
    <p:sldId id="336" r:id="rId18"/>
    <p:sldId id="337" r:id="rId19"/>
    <p:sldId id="338" r:id="rId20"/>
    <p:sldId id="356" r:id="rId21"/>
    <p:sldId id="349" r:id="rId22"/>
    <p:sldId id="309" r:id="rId23"/>
    <p:sldId id="335" r:id="rId24"/>
    <p:sldId id="290" r:id="rId25"/>
    <p:sldId id="296" r:id="rId26"/>
    <p:sldId id="325" r:id="rId27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1F8F"/>
    <a:srgbClr val="A12B2F"/>
    <a:srgbClr val="007836"/>
    <a:srgbClr val="ECAA00"/>
    <a:srgbClr val="76777B"/>
    <a:srgbClr val="00609C"/>
    <a:srgbClr val="ECAC00"/>
    <a:srgbClr val="00A19C"/>
    <a:srgbClr val="0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3511" autoAdjust="0"/>
  </p:normalViewPr>
  <p:slideViewPr>
    <p:cSldViewPr snapToGrid="0" showGuides="1">
      <p:cViewPr varScale="1">
        <p:scale>
          <a:sx n="153" d="100"/>
          <a:sy n="153" d="100"/>
        </p:scale>
        <p:origin x="90" y="432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080A489-9093-C54A-B1C3-374F661A0010}" type="datetimeFigureOut">
              <a:rPr lang="en-US" smtClean="0"/>
              <a:t>2021-10-29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4617661"/>
            <a:ext cx="1546678" cy="4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5759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3" y="127499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2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748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35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74998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264282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64721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697827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697827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263173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263173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227138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274997"/>
            <a:ext cx="4319750" cy="1687073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1" y="1274996"/>
            <a:ext cx="3729481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1" y="3060441"/>
            <a:ext cx="3729481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050219"/>
            <a:ext cx="4319750" cy="1687073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4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298646"/>
            <a:ext cx="5814912" cy="110952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290311"/>
            <a:ext cx="2023746" cy="101029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7" y="2467806"/>
            <a:ext cx="2028507" cy="101029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478577"/>
            <a:ext cx="5814912" cy="110952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6" y="3654736"/>
            <a:ext cx="2028507" cy="101029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642091"/>
            <a:ext cx="5814912" cy="110952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5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2998762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8" y="2998762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27499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27499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74998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274998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57798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57798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8" y="4301320"/>
            <a:ext cx="3995723" cy="42632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2" y="4301320"/>
            <a:ext cx="3995723" cy="42632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32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283697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123085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283113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122501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8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712085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712085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272821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272821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713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274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76105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76105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76105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76105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529646"/>
            <a:ext cx="8434552" cy="1314195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84297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7" y="2984297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6" y="2984297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4" y="2984297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58197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3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181001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582571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181001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582571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18865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423889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18865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426732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3" y="1274704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8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81271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4617661"/>
            <a:ext cx="1546678" cy="4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85417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rgbClr val="47484A">
                    <a:lumMod val="50000"/>
                  </a:srgbClr>
                </a:solidFill>
              </a:rPr>
              <a:t>www.anl.gov</a:t>
            </a: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361913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Suggested closing statement (optional): </a:t>
            </a:r>
          </a:p>
          <a:p>
            <a:endParaRPr lang="en-US" sz="1400" b="1" dirty="0">
              <a:solidFill>
                <a:srgbClr val="FFFFFF"/>
              </a:solidFill>
            </a:endParaRPr>
          </a:p>
          <a:p>
            <a:r>
              <a:rPr lang="en-US" sz="1400" b="1" dirty="0">
                <a:solidFill>
                  <a:srgbClr val="FFFFFF"/>
                </a:solidFill>
              </a:rPr>
              <a:t>WE START WITH YES.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FFFF"/>
                </a:solidFill>
              </a:rPr>
              <a:t>AND END WITH THANK YOU.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DO YOU HAVE ANY BIG QUESTIONS?</a:t>
            </a:r>
            <a:endParaRPr lang="en-US" sz="1400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2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3" y="205980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</p:spTree>
    <p:extLst>
      <p:ext uri="{BB962C8B-B14F-4D97-AF65-F5344CB8AC3E}">
        <p14:creationId xmlns:p14="http://schemas.microsoft.com/office/powerpoint/2010/main" val="294044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23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8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3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3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4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4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9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9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2" y="547688"/>
            <a:ext cx="6188075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1066539" y="-931061"/>
            <a:ext cx="3876414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Suggested line of text (optional): </a:t>
            </a:r>
          </a:p>
          <a:p>
            <a:endParaRPr lang="en-US" sz="1400" b="1" dirty="0">
              <a:solidFill>
                <a:srgbClr val="FFFFFF"/>
              </a:solidFill>
            </a:endParaRPr>
          </a:p>
          <a:p>
            <a:r>
              <a:rPr lang="en-US" sz="1400" b="1" dirty="0">
                <a:solidFill>
                  <a:srgbClr val="FFFFFF"/>
                </a:solidFill>
              </a:rPr>
              <a:t>WE START WITH YES.</a:t>
            </a:r>
            <a:endParaRPr lang="en-US" sz="1400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0" name="Picture 2" descr="https://www.exascaleproject.org/wp-content/themes/exascale/images/ecp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51" y="4354514"/>
            <a:ext cx="1974251" cy="6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4617661"/>
            <a:ext cx="1546678" cy="4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8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5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3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3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4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4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9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9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79" y="125711"/>
            <a:ext cx="1546986" cy="4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3" y="3709175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3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4" y="3709175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4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2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9" y="3709175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9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6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274707"/>
            <a:ext cx="8484914" cy="248308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7928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240159"/>
            <a:ext cx="1546986" cy="4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3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3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4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4" y="3719302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6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7532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9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9" y="3719302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6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9" y="0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2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5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9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855464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2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1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855464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5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2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1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1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5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855464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2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2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2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2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5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7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6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7484A"/>
              </a:solidFill>
            </a:endParaRP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4929188"/>
            <a:ext cx="1371600" cy="1571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7484A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657228" y="4730354"/>
            <a:ext cx="5942013" cy="1714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7484A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15F56-630E-7E4B-8F2C-15A1EE33C21F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792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4929188"/>
            <a:ext cx="1371600" cy="1571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7484A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E434E-B384-A245-84B1-C534A8D54264}" type="slidenum">
              <a:rPr lang="en-US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66538" y="5010152"/>
            <a:ext cx="5942013" cy="1714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84A"/>
                </a:solidFill>
              </a:rPr>
              <a:t>www.ci.uchicago.edu/swift    www.mcs.anl.gov/exm</a:t>
            </a:r>
            <a:endParaRPr lang="en-US" dirty="0">
              <a:solidFill>
                <a:srgbClr val="474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592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3C6A301-0538-44EC-B09D-202E1042A48B}" type="datetimeFigureOut">
              <a:rPr lang="en-US" smtClean="0">
                <a:solidFill>
                  <a:srgbClr val="47484A"/>
                </a:solidFill>
              </a:rPr>
              <a:pPr/>
              <a:t>2021-10-29</a:t>
            </a:fld>
            <a:endParaRPr lang="en-US" dirty="0">
              <a:solidFill>
                <a:srgbClr val="47484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748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2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60" y="4827665"/>
            <a:ext cx="769422" cy="2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2059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274998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endParaRPr lang="en-US" sz="100">
              <a:solidFill>
                <a:srgbClr val="7AB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mcs.anl.gov/~emews/tutoria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12" Type="http://schemas.openxmlformats.org/officeDocument/2006/relationships/image" Target="../media/image36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11" Type="http://schemas.openxmlformats.org/officeDocument/2006/relationships/image" Target="../media/image35.png"/><Relationship Id="rId5" Type="http://schemas.openxmlformats.org/officeDocument/2006/relationships/image" Target="../media/image30.tiff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9.tiff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gif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468795" y="574696"/>
            <a:ext cx="6151923" cy="304654"/>
          </a:xfrm>
        </p:spPr>
        <p:txBody>
          <a:bodyPr>
            <a:normAutofit/>
          </a:bodyPr>
          <a:lstStyle/>
          <a:p>
            <a:r>
              <a:rPr lang="en-US" dirty="0"/>
              <a:t>LEARNING WORKFLOWS On EXASCALE computers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66825"/>
            <a:ext cx="5126945" cy="2029968"/>
          </a:xfrm>
        </p:spPr>
        <p:txBody>
          <a:bodyPr/>
          <a:lstStyle/>
          <a:p>
            <a:r>
              <a:rPr lang="en-US" dirty="0"/>
              <a:t>EXAWORKS TUTORIAL: </a:t>
            </a:r>
            <a:br>
              <a:rPr lang="en-US" dirty="0"/>
            </a:br>
            <a:r>
              <a:rPr lang="en-US" dirty="0"/>
              <a:t>Swift/T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Justin M Wozniak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Computer Scientist</a:t>
            </a:r>
          </a:p>
          <a:p>
            <a:r>
              <a:rPr lang="en-US" dirty="0"/>
              <a:t>Data Science &amp; Learning</a:t>
            </a:r>
          </a:p>
          <a:p>
            <a:r>
              <a:rPr lang="en-US" dirty="0"/>
              <a:t>Argonne National Laboratory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69900" y="4408039"/>
            <a:ext cx="5894492" cy="549230"/>
          </a:xfrm>
        </p:spPr>
        <p:txBody>
          <a:bodyPr/>
          <a:lstStyle/>
          <a:p>
            <a:r>
              <a:rPr lang="en-US" dirty="0" err="1"/>
              <a:t>ExaWorks</a:t>
            </a:r>
            <a:r>
              <a:rPr lang="en-US" dirty="0"/>
              <a:t> Tutorial @ SC</a:t>
            </a:r>
          </a:p>
          <a:p>
            <a:r>
              <a:rPr lang="en-US" dirty="0"/>
              <a:t>November 15, 2021</a:t>
            </a:r>
          </a:p>
        </p:txBody>
      </p:sp>
      <p:pic>
        <p:nvPicPr>
          <p:cNvPr id="15" name="Picture 2" descr="C:\cygwin\home\wozniak\collab\CANDLE-Papers\2017\AMD\CANDL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743" y="1394579"/>
            <a:ext cx="2080801" cy="176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Extreme-scale model exploration with Swift (EMEWS)</a:t>
            </a:r>
          </a:p>
        </p:txBody>
      </p:sp>
    </p:spTree>
    <p:extLst>
      <p:ext uri="{BB962C8B-B14F-4D97-AF65-F5344CB8AC3E}">
        <p14:creationId xmlns:p14="http://schemas.microsoft.com/office/powerpoint/2010/main" val="36220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339"/>
            <a:ext cx="8372901" cy="621711"/>
          </a:xfrm>
        </p:spPr>
        <p:txBody>
          <a:bodyPr/>
          <a:lstStyle/>
          <a:p>
            <a:r>
              <a:rPr lang="en-US" dirty="0"/>
              <a:t>EMEWS workflow 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9993" y="3572588"/>
            <a:ext cx="7174523" cy="1143162"/>
          </a:xfrm>
        </p:spPr>
        <p:txBody>
          <a:bodyPr>
            <a:normAutofit/>
          </a:bodyPr>
          <a:lstStyle/>
          <a:p>
            <a:r>
              <a:rPr lang="en-US" sz="1500" dirty="0"/>
              <a:t>The core novel contributions of EMEWS are shown in green, these allow the Swift script to access a running </a:t>
            </a:r>
            <a:r>
              <a:rPr lang="en-US" sz="1500" b="1" dirty="0"/>
              <a:t>Model Exploration</a:t>
            </a:r>
            <a:r>
              <a:rPr lang="en-US" sz="1500" b="1" dirty="0">
                <a:solidFill>
                  <a:srgbClr val="000000"/>
                </a:solidFill>
              </a:rPr>
              <a:t> (ME)</a:t>
            </a:r>
            <a:r>
              <a:rPr lang="en-US" sz="1500" dirty="0"/>
              <a:t> algorithm, and create an </a:t>
            </a:r>
            <a:r>
              <a:rPr lang="en-US" sz="1500" b="1" dirty="0">
                <a:solidFill>
                  <a:srgbClr val="000000"/>
                </a:solidFill>
              </a:rPr>
              <a:t>inversion of control</a:t>
            </a:r>
            <a:r>
              <a:rPr lang="en-US" sz="1500" dirty="0"/>
              <a:t> </a:t>
            </a:r>
            <a:r>
              <a:rPr lang="en-US" sz="1500" b="1" dirty="0"/>
              <a:t>(</a:t>
            </a:r>
            <a:r>
              <a:rPr lang="en-US" sz="1500" b="1" dirty="0" err="1"/>
              <a:t>IoC</a:t>
            </a:r>
            <a:r>
              <a:rPr lang="en-US" sz="1500" b="1" dirty="0"/>
              <a:t>)</a:t>
            </a:r>
            <a:r>
              <a:rPr lang="en-US" sz="1500" dirty="0"/>
              <a:t> workflow</a:t>
            </a:r>
          </a:p>
          <a:p>
            <a:r>
              <a:rPr lang="en-US" sz="1500" dirty="0"/>
              <a:t>Both green and blue boxes accept</a:t>
            </a:r>
            <a:r>
              <a:rPr lang="en-US" sz="1500" b="1" dirty="0">
                <a:solidFill>
                  <a:srgbClr val="000000"/>
                </a:solidFill>
              </a:rPr>
              <a:t> existing multi-language code</a:t>
            </a:r>
          </a:p>
          <a:p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03" y="923239"/>
            <a:ext cx="4197993" cy="2491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07" y="3110978"/>
            <a:ext cx="795934" cy="16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1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EMEWS: Extreme-scale model exploration workflows in Swift/T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29554"/>
            <a:ext cx="8372901" cy="3368830"/>
          </a:xfrm>
        </p:spPr>
        <p:txBody>
          <a:bodyPr/>
          <a:lstStyle/>
          <a:p>
            <a:r>
              <a:rPr lang="en-US" dirty="0"/>
              <a:t>To query the state of the EA, we designate one worker on location L for exclusive use by DEAP.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B1F8F"/>
                </a:solidFill>
                <a:hlinkClick r:id="rId2"/>
              </a:rPr>
              <a:t>http://www.mcs.anl.gov/~emews/tutorial</a:t>
            </a:r>
            <a:endParaRPr lang="en-US" dirty="0">
              <a:solidFill>
                <a:srgbClr val="0B1F8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63229"/>
            <a:ext cx="8229600" cy="3806428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026" name="Picture 2" descr="C:\cygwin\home\wozniak\collab\CANDLE-Papers\2017\CAFCW\slides\queu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94" y="1700633"/>
            <a:ext cx="7024096" cy="288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6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CANDLE workflows: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13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3" y="1117345"/>
            <a:ext cx="8372901" cy="352402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Develop an exascale deep learning environment for cancer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Building on open source deep learning frameworks and middleware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Optimization for CORAL and exascale platforms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Support all three pilot project needs for deep learning – common abstractions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Collaborate with DOE computing centers, HPC vendors and ECP co-design and software technology projects 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Mission statement: Enable the most challenging deep learning problems in cancer research to run on the most capable supercomputers in the DOE</a:t>
            </a: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213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 Software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004752"/>
            <a:ext cx="4730097" cy="3747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4307" y="1059525"/>
            <a:ext cx="5729111" cy="8466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</a:rPr>
              <a:t>Hyperparameter Sweeps, </a:t>
            </a:r>
          </a:p>
          <a:p>
            <a:pPr algn="ctr" defTabSz="457200"/>
            <a:r>
              <a:rPr lang="en-US" dirty="0">
                <a:solidFill>
                  <a:prstClr val="black"/>
                </a:solidFill>
              </a:rPr>
              <a:t>Data Management (e.g. DIGITS, Swift, etc.)</a:t>
            </a:r>
          </a:p>
        </p:txBody>
      </p:sp>
      <p:sp>
        <p:nvSpPr>
          <p:cNvPr id="8" name="Rectangle 7"/>
          <p:cNvSpPr/>
          <p:nvPr/>
        </p:nvSpPr>
        <p:spPr>
          <a:xfrm>
            <a:off x="404307" y="3967867"/>
            <a:ext cx="5729111" cy="846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</a:rPr>
              <a:t>Architecture Specific Optimization Layer </a:t>
            </a:r>
          </a:p>
          <a:p>
            <a:pPr algn="ctr" defTabSz="457200"/>
            <a:r>
              <a:rPr lang="en-US" dirty="0">
                <a:solidFill>
                  <a:srgbClr val="000000"/>
                </a:solidFill>
              </a:rPr>
              <a:t>(e.g. cuDNN, MKL-DNN, etc.)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307" y="3002667"/>
            <a:ext cx="5729111" cy="8466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</a:rPr>
              <a:t>Tensor/Graph Execution Engine </a:t>
            </a:r>
          </a:p>
          <a:p>
            <a:pPr algn="ctr" defTabSz="457200"/>
            <a:r>
              <a:rPr lang="en-US" dirty="0">
                <a:solidFill>
                  <a:srgbClr val="000000"/>
                </a:solidFill>
              </a:rPr>
              <a:t>(e.g. Theano, TensorFlow, LBANN-LL, etc.)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4307" y="2020534"/>
            <a:ext cx="5729111" cy="8466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</a:rPr>
              <a:t>Network description, Execution scripting API</a:t>
            </a:r>
          </a:p>
          <a:p>
            <a:pPr algn="ctr" defTabSz="457200"/>
            <a:r>
              <a:rPr lang="en-US" dirty="0">
                <a:solidFill>
                  <a:srgbClr val="000000"/>
                </a:solidFill>
              </a:rPr>
              <a:t>(e.g. Keras, Mocha)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5118" y="1303044"/>
            <a:ext cx="20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Bradley Hand Bold"/>
                <a:cs typeface="Bradley Hand Bold"/>
              </a:rPr>
              <a:t>Workflow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5089" y="2301948"/>
            <a:ext cx="196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Bradley Hand Bold"/>
                <a:cs typeface="Bradley Hand Bold"/>
              </a:rPr>
              <a:t>Scripting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85089" y="3269342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Bradley Hand Bold"/>
                <a:cs typeface="Bradley Hand Bold"/>
              </a:rPr>
              <a:t>Engine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85089" y="4226748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Bradley Hand Bold"/>
                <a:cs typeface="Bradley Hand Bold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238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37967"/>
            <a:ext cx="8372901" cy="621711"/>
          </a:xfrm>
        </p:spPr>
        <p:txBody>
          <a:bodyPr/>
          <a:lstStyle/>
          <a:p>
            <a:r>
              <a:rPr lang="en-US" dirty="0"/>
              <a:t>Deep learning on supercomputers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613567"/>
            <a:ext cx="8372901" cy="374786"/>
          </a:xfrm>
        </p:spPr>
        <p:txBody>
          <a:bodyPr/>
          <a:lstStyle/>
          <a:p>
            <a:r>
              <a:rPr lang="en-US" dirty="0"/>
              <a:t>Steep learning curve with myriad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CC7D19-1796-9C43-8247-9EBA7F6C4729}"/>
              </a:ext>
            </a:extLst>
          </p:cNvPr>
          <p:cNvSpPr txBox="1">
            <a:spLocks/>
          </p:cNvSpPr>
          <p:nvPr/>
        </p:nvSpPr>
        <p:spPr>
          <a:xfrm>
            <a:off x="1526709" y="996232"/>
            <a:ext cx="6124194" cy="3600450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Workflow manager (Swift/T, EMEWS) ;         Scheduler ;   scripting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Deep learning (Keras, TensorFlow, Horovod)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Optimization algorithms (R, Python)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MPI implementation (MVAPICH, Open MPI)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30AE5-1474-B04F-8687-CE547BCD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35" y="2648142"/>
            <a:ext cx="507029" cy="498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844E4-5A3C-6B44-BDF8-83CEBD60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445" y="2648142"/>
            <a:ext cx="584831" cy="498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AAA3B-84C6-944B-9A10-03921EFC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975" y="3529734"/>
            <a:ext cx="562365" cy="435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C2A78-EE08-A346-8012-FDD8A6F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953" y="3529734"/>
            <a:ext cx="1593689" cy="536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987C2-24A5-8242-93B8-8B4707BF8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778" y="4455550"/>
            <a:ext cx="750701" cy="576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581249-537F-C54E-B87B-F3C08C63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4057" y="4387405"/>
            <a:ext cx="676927" cy="631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5657C-E204-FF40-9B5C-1AC1C551E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36" y="1552096"/>
            <a:ext cx="951443" cy="511400"/>
          </a:xfrm>
          <a:prstGeom prst="rect">
            <a:avLst/>
          </a:prstGeom>
        </p:spPr>
      </p:pic>
      <p:pic>
        <p:nvPicPr>
          <p:cNvPr id="16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21" y="1552095"/>
            <a:ext cx="1114992" cy="58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" descr="Image result for slurm logo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" name="AutoShape 4" descr="Image result for slurm logo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AutoShape 6" descr="Image result for slurm logo"/>
          <p:cNvSpPr>
            <a:spLocks noChangeAspect="1" noChangeArrowheads="1"/>
          </p:cNvSpPr>
          <p:nvPr/>
        </p:nvSpPr>
        <p:spPr bwMode="auto">
          <a:xfrm>
            <a:off x="1488281" y="1202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98" y="1427866"/>
            <a:ext cx="688096" cy="62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9" descr="https://d33wubrfki0l68.cloudfront.net/306f655dcc33cc3d958cab80d78d3f2da427974c/a2bd8/img/logo/svg/full_colored_dark.svg"/>
          <p:cNvSpPr>
            <a:spLocks noChangeAspect="1" noChangeArrowheads="1"/>
          </p:cNvSpPr>
          <p:nvPr/>
        </p:nvSpPr>
        <p:spPr bwMode="auto">
          <a:xfrm>
            <a:off x="1602581" y="2345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9" name="Picture 11" descr="https://bashlogo.com/img/logo/png/full_colored_dar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28" y="1555879"/>
            <a:ext cx="1188797" cy="51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3" descr="Image result for horovod logo"/>
          <p:cNvSpPr>
            <a:spLocks noChangeAspect="1" noChangeArrowheads="1"/>
          </p:cNvSpPr>
          <p:nvPr/>
        </p:nvSpPr>
        <p:spPr bwMode="auto">
          <a:xfrm>
            <a:off x="1716881" y="3488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54" y="2596724"/>
            <a:ext cx="601269" cy="60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utoShape 16" descr="Image result for mpi forum logo"/>
          <p:cNvSpPr>
            <a:spLocks noChangeAspect="1" noChangeArrowheads="1"/>
          </p:cNvSpPr>
          <p:nvPr/>
        </p:nvSpPr>
        <p:spPr bwMode="auto">
          <a:xfrm>
            <a:off x="1831181" y="4631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AutoShape 18" descr="Image result for mpi forum logo"/>
          <p:cNvSpPr>
            <a:spLocks noChangeAspect="1" noChangeArrowheads="1"/>
          </p:cNvSpPr>
          <p:nvPr/>
        </p:nvSpPr>
        <p:spPr bwMode="auto">
          <a:xfrm>
            <a:off x="1945481" y="5774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144" y="4443155"/>
            <a:ext cx="1210493" cy="52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21" descr="Image result for scipy"/>
          <p:cNvSpPr>
            <a:spLocks noChangeAspect="1" noChangeArrowheads="1"/>
          </p:cNvSpPr>
          <p:nvPr/>
        </p:nvSpPr>
        <p:spPr bwMode="auto">
          <a:xfrm>
            <a:off x="2059781" y="6917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14" y="3559449"/>
            <a:ext cx="1134584" cy="44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 descr="https://github.com/mlr-org/mlr/raw/master/man/figures/logo_navba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10" y="3488311"/>
            <a:ext cx="857250" cy="4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120888" y="4397769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etc. …</a:t>
            </a:r>
          </a:p>
        </p:txBody>
      </p:sp>
    </p:spTree>
    <p:extLst>
      <p:ext uri="{BB962C8B-B14F-4D97-AF65-F5344CB8AC3E}">
        <p14:creationId xmlns:p14="http://schemas.microsoft.com/office/powerpoint/2010/main" val="854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HYPERPARAMETER OPTIMIZATION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have a large number of possible configuration parameters, called </a:t>
            </a:r>
            <a:r>
              <a:rPr lang="en-US" i="1" dirty="0"/>
              <a:t>hyperparameters</a:t>
            </a:r>
          </a:p>
          <a:p>
            <a:pPr lvl="1"/>
            <a:r>
              <a:rPr lang="en-US" dirty="0"/>
              <a:t>Avoids collision with NN </a:t>
            </a:r>
            <a:r>
              <a:rPr lang="en-US" i="1" dirty="0"/>
              <a:t>weights</a:t>
            </a:r>
            <a:r>
              <a:rPr lang="en-US" dirty="0"/>
              <a:t>, which are sometimes called </a:t>
            </a:r>
            <a:r>
              <a:rPr lang="en-US" i="1" dirty="0"/>
              <a:t>parameters</a:t>
            </a:r>
            <a:endParaRPr lang="en-US" dirty="0"/>
          </a:p>
          <a:p>
            <a:r>
              <a:rPr lang="en-US" dirty="0"/>
              <a:t>Applying optimization can automate part of the design of the neural network</a:t>
            </a:r>
          </a:p>
          <a:p>
            <a:endParaRPr lang="en-US" dirty="0"/>
          </a:p>
          <a:p>
            <a:r>
              <a:rPr lang="en-US" dirty="0"/>
              <a:t>In the cancer Pilot 1 autoencoder shown, </a:t>
            </a:r>
            <a:br>
              <a:rPr lang="en-US" dirty="0"/>
            </a:br>
            <a:r>
              <a:rPr lang="en-US" dirty="0"/>
              <a:t>the system can determine</a:t>
            </a:r>
          </a:p>
          <a:p>
            <a:pPr lvl="1"/>
            <a:r>
              <a:rPr lang="en-US" dirty="0"/>
              <a:t>How many neurons to put in each layer</a:t>
            </a:r>
          </a:p>
          <a:p>
            <a:pPr lvl="1"/>
            <a:r>
              <a:rPr lang="en-US" dirty="0"/>
              <a:t>What activation function to use</a:t>
            </a:r>
          </a:p>
          <a:p>
            <a:pPr lvl="1"/>
            <a:r>
              <a:rPr lang="en-US" dirty="0"/>
              <a:t>What batch size to use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Hyperparameter optimization = HPO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05" t="8047" r="6484" b="7458"/>
          <a:stretch/>
        </p:blipFill>
        <p:spPr>
          <a:xfrm>
            <a:off x="5808015" y="2775692"/>
            <a:ext cx="3186917" cy="23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expression for </a:t>
            </a:r>
            <a:r>
              <a:rPr lang="en-US" dirty="0" err="1"/>
              <a:t>hpo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given problem:</a:t>
            </a:r>
          </a:p>
          <a:p>
            <a:pPr lvl="1"/>
            <a:r>
              <a:rPr lang="en-US" dirty="0"/>
              <a:t>A loss function </a:t>
            </a:r>
            <a:r>
              <a:rPr lang="en-US" b="1" i="1" dirty="0"/>
              <a:t>F</a:t>
            </a:r>
            <a:r>
              <a:rPr lang="en-US" dirty="0"/>
              <a:t> is determined on a given NN (usually accuracy)</a:t>
            </a:r>
          </a:p>
          <a:p>
            <a:pPr lvl="1"/>
            <a:r>
              <a:rPr lang="en-US" dirty="0"/>
              <a:t>The hyperparameter optimization problem is to minimize </a:t>
            </a:r>
            <a:r>
              <a:rPr lang="en-US" b="1" i="1" dirty="0"/>
              <a:t>F(p)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for all hyperparameter sets </a:t>
            </a:r>
            <a:r>
              <a:rPr lang="en-US" b="1" i="1" dirty="0"/>
              <a:t>p</a:t>
            </a:r>
            <a:r>
              <a:rPr lang="en-US" dirty="0"/>
              <a:t> in the valid parameter space </a:t>
            </a:r>
            <a:r>
              <a:rPr lang="en-US" b="1" i="1" dirty="0"/>
              <a:t>P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however, </a:t>
            </a:r>
            <a:r>
              <a:rPr lang="en-US" b="1" i="1" dirty="0"/>
              <a:t>P</a:t>
            </a:r>
            <a:r>
              <a:rPr lang="en-US" dirty="0"/>
              <a:t> is large and </a:t>
            </a:r>
            <a:r>
              <a:rPr lang="en-US" b="1" i="1" dirty="0"/>
              <a:t>F</a:t>
            </a:r>
            <a:r>
              <a:rPr lang="en-US" dirty="0"/>
              <a:t> is expensive.  </a:t>
            </a:r>
          </a:p>
          <a:p>
            <a:pPr lvl="2"/>
            <a:r>
              <a:rPr lang="en-US" b="1" i="1" dirty="0"/>
              <a:t>P</a:t>
            </a:r>
            <a:r>
              <a:rPr lang="en-US" dirty="0"/>
              <a:t> is the cross product of all valid network settings, </a:t>
            </a:r>
          </a:p>
          <a:p>
            <a:pPr lvl="3"/>
            <a:r>
              <a:rPr lang="en-US" dirty="0"/>
              <a:t>some of which may be categorical, some integer, some continuous.  </a:t>
            </a:r>
          </a:p>
          <a:p>
            <a:pPr lvl="2"/>
            <a:r>
              <a:rPr lang="en-US" dirty="0"/>
              <a:t>Evaluating </a:t>
            </a:r>
            <a:r>
              <a:rPr lang="en-US" b="1" i="1" dirty="0"/>
              <a:t>F</a:t>
            </a:r>
            <a:r>
              <a:rPr lang="en-US" dirty="0"/>
              <a:t> involves training the network on a training data set and applying it to the validation set</a:t>
            </a:r>
          </a:p>
          <a:p>
            <a:r>
              <a:rPr lang="en-US" dirty="0"/>
              <a:t>We can use a generic, previously developed method to optimize </a:t>
            </a:r>
            <a:r>
              <a:rPr lang="en-US" b="1" i="1" dirty="0"/>
              <a:t>F</a:t>
            </a:r>
            <a:r>
              <a:rPr lang="en-US" dirty="0"/>
              <a:t> !</a:t>
            </a:r>
          </a:p>
          <a:p>
            <a:r>
              <a:rPr lang="en-US" dirty="0"/>
              <a:t>These methods require and can use large compute resources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STRATEGIES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Random search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Generic optimization</a:t>
            </a:r>
          </a:p>
          <a:p>
            <a:pPr lvl="1"/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Evolutionary algorithms</a:t>
            </a:r>
          </a:p>
          <a:p>
            <a:pPr lvl="1"/>
            <a:r>
              <a:rPr lang="en-US" dirty="0"/>
              <a:t>Model-based optimization (</a:t>
            </a:r>
            <a:r>
              <a:rPr lang="en-US" dirty="0" err="1"/>
              <a:t>mlrMBO</a:t>
            </a:r>
            <a:r>
              <a:rPr lang="en-US" dirty="0"/>
              <a:t> in R)</a:t>
            </a:r>
          </a:p>
          <a:p>
            <a:r>
              <a:rPr lang="en-US" dirty="0"/>
              <a:t>NN hyperparameter-specific optimization</a:t>
            </a:r>
          </a:p>
          <a:p>
            <a:pPr lvl="1"/>
            <a:r>
              <a:rPr lang="en-US" dirty="0" err="1"/>
              <a:t>Hyperopt</a:t>
            </a:r>
            <a:r>
              <a:rPr lang="en-US" dirty="0"/>
              <a:t>, NEAT, </a:t>
            </a:r>
            <a:r>
              <a:rPr lang="en-US" dirty="0" err="1"/>
              <a:t>Optunity</a:t>
            </a:r>
            <a:r>
              <a:rPr lang="en-US" dirty="0"/>
              <a:t>, …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51" y="111444"/>
            <a:ext cx="8372901" cy="621711"/>
          </a:xfrm>
        </p:spPr>
        <p:txBody>
          <a:bodyPr/>
          <a:lstStyle/>
          <a:p>
            <a:r>
              <a:rPr lang="en-US" dirty="0"/>
              <a:t>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9" y="842602"/>
            <a:ext cx="3574150" cy="4149840"/>
          </a:xfrm>
        </p:spPr>
        <p:txBody>
          <a:bodyPr/>
          <a:lstStyle/>
          <a:p>
            <a:r>
              <a:rPr lang="en-US" sz="1400" dirty="0"/>
              <a:t>Search for the best combination of hyperparameters for a given DL app- neuron counts, functions, etc.</a:t>
            </a:r>
          </a:p>
          <a:p>
            <a:r>
              <a:rPr lang="en-US" sz="1400" dirty="0"/>
              <a:t>Optimize for validation loss, a measure of error</a:t>
            </a:r>
          </a:p>
          <a:p>
            <a:r>
              <a:rPr lang="en-US" sz="1400" dirty="0"/>
              <a:t>Use an external R library to perform the optimization</a:t>
            </a:r>
          </a:p>
          <a:p>
            <a:r>
              <a:rPr lang="en-US" sz="1400" dirty="0"/>
              <a:t>Iteratively receive trial hyperparameters, evaluate them with the obj() function, return results</a:t>
            </a:r>
          </a:p>
          <a:p>
            <a:r>
              <a:rPr lang="en-US" sz="1400" dirty="0"/>
              <a:t>Algorithm terminates after convergence or iteration limit</a:t>
            </a:r>
          </a:p>
          <a:p>
            <a:endParaRPr lang="en-US" sz="1400" dirty="0"/>
          </a:p>
          <a:p>
            <a:r>
              <a:rPr lang="en-US" sz="1100" b="1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CANDLE/Supervisor: A workflow framework for machine learning applied to cancer research</a:t>
            </a:r>
            <a:r>
              <a:rPr lang="en-US" sz="1100" b="0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.  </a:t>
            </a:r>
            <a:br>
              <a:rPr lang="en-US" sz="1100" b="0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BMC </a:t>
            </a:r>
            <a:r>
              <a:rPr lang="en-US" sz="1100" b="0" i="0" u="none" strike="noStrike" dirty="0" err="1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Bioinform</a:t>
            </a:r>
            <a:r>
              <a:rPr lang="en-US" sz="1100" b="0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</a:rPr>
              <a:t>. 2018.</a:t>
            </a:r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05949" y="990548"/>
            <a:ext cx="3951362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 (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 = true,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1;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b;      b=c,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+ 1) {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string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c;</a:t>
            </a:r>
          </a:p>
          <a:p>
            <a:endParaRPr lang="en-US" sz="10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if (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"DONE") {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finals =  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EQR_get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c = false;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 else {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[] = split(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params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";");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results[];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foreach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 in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param_array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"%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_%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% (restart, </a:t>
            </a:r>
            <a:r>
              <a:rPr lang="en-US" sz="105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j);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results[j] = 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obj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run_id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}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string result = join(results, ";");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sz="105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EQR_put</a:t>
            </a:r>
            <a:r>
              <a:rPr lang="en-US" sz="105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(ME, result)</a:t>
            </a:r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=&gt; c = true;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}</a:t>
            </a:r>
          </a:p>
          <a:p>
            <a:r>
              <a:rPr lang="en-US" sz="10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10" y="2883655"/>
            <a:ext cx="3634655" cy="21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Swift/T workflow system</a:t>
            </a:r>
          </a:p>
          <a:p>
            <a:endParaRPr lang="en-US" dirty="0"/>
          </a:p>
          <a:p>
            <a:r>
              <a:rPr lang="en-US" dirty="0"/>
              <a:t>Application to </a:t>
            </a:r>
            <a:r>
              <a:rPr lang="en-US" dirty="0" err="1"/>
              <a:t>Exascale</a:t>
            </a:r>
            <a:r>
              <a:rPr lang="en-US" dirty="0"/>
              <a:t> Deep Learning project: CANDLE</a:t>
            </a:r>
          </a:p>
          <a:p>
            <a:pPr lvl="1"/>
            <a:r>
              <a:rPr lang="en-US" dirty="0"/>
              <a:t>Introduction to hyperparameter optimization</a:t>
            </a:r>
          </a:p>
          <a:p>
            <a:pPr lvl="1"/>
            <a:r>
              <a:rPr lang="en-US" dirty="0"/>
              <a:t>Workflow-based solution: EMEWS</a:t>
            </a:r>
          </a:p>
          <a:p>
            <a:pPr lvl="1"/>
            <a:endParaRPr lang="en-US" dirty="0"/>
          </a:p>
          <a:p>
            <a:r>
              <a:rPr lang="en-US" dirty="0"/>
              <a:t>Demo of Swift/T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Swift programming model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842752"/>
            <a:ext cx="8372901" cy="1749326"/>
          </a:xfrm>
        </p:spPr>
        <p:txBody>
          <a:bodyPr/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F() </a:t>
            </a:r>
            <a:r>
              <a:rPr lang="en-GB" dirty="0"/>
              <a:t>and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G()</a:t>
            </a:r>
            <a:r>
              <a:rPr lang="en-GB" dirty="0">
                <a:cs typeface="Courier New" pitchFamily="49" charset="0"/>
              </a:rPr>
              <a:t> implemented in native code or external programs</a:t>
            </a:r>
            <a:endParaRPr lang="en-GB" dirty="0"/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F() </a:t>
            </a:r>
            <a:r>
              <a:rPr lang="en-GB" dirty="0"/>
              <a:t>and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G()</a:t>
            </a:r>
            <a:r>
              <a:rPr lang="en-GB" dirty="0"/>
              <a:t>run in concurrently in different processes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GB" dirty="0"/>
              <a:t> is computed when they are both done</a:t>
            </a:r>
          </a:p>
          <a:p>
            <a:r>
              <a:rPr lang="en-GB" dirty="0"/>
              <a:t>This parallelism is </a:t>
            </a:r>
            <a:r>
              <a:rPr lang="en-GB" i="1" dirty="0"/>
              <a:t>automatic</a:t>
            </a:r>
          </a:p>
          <a:p>
            <a:r>
              <a:rPr lang="en-GB" dirty="0"/>
              <a:t>Works recursively throughout the program’s call graph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All progress driven by concurrent dataflow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65671" y="131724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(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r)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myproc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(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,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j)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{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   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x = F(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);    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    </a:t>
            </a:r>
            <a:r>
              <a:rPr lang="en-GB" sz="1400" dirty="0" err="1">
                <a:latin typeface="Inconsolata-dz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Inconsolata-dz" pitchFamily="49" charset="0"/>
                <a:cs typeface="Courier New" pitchFamily="49" charset="0"/>
              </a:rPr>
              <a:t> y = G(j);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    r = x + y;</a:t>
            </a:r>
          </a:p>
          <a:p>
            <a:r>
              <a:rPr lang="en-GB" sz="1400" dirty="0">
                <a:latin typeface="Inconsolata-dz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66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74996"/>
            <a:ext cx="4181168" cy="3317082"/>
          </a:xfrm>
        </p:spPr>
        <p:txBody>
          <a:bodyPr/>
          <a:lstStyle/>
          <a:p>
            <a:pPr marL="169863" lvl="0" indent="-169863"/>
            <a:r>
              <a:rPr lang="en-US" sz="1200" dirty="0">
                <a:solidFill>
                  <a:schemeClr val="tx1"/>
                </a:solidFill>
              </a:rPr>
              <a:t>Data types</a:t>
            </a:r>
          </a:p>
          <a:p>
            <a:pPr lvl="0">
              <a:buNone/>
            </a:pPr>
            <a:r>
              <a:rPr lang="en-US" sz="1050" dirty="0" err="1">
                <a:latin typeface="Inconsolata-dz" pitchFamily="49" charset="0"/>
              </a:rPr>
              <a:t>int</a:t>
            </a:r>
            <a:r>
              <a:rPr lang="en-US" sz="1050" dirty="0">
                <a:latin typeface="Inconsolata-dz" pitchFamily="49" charset="0"/>
              </a:rPr>
              <a:t> </a:t>
            </a:r>
            <a:r>
              <a:rPr lang="en-US" sz="1050" dirty="0" err="1">
                <a:latin typeface="Inconsolata-dz" pitchFamily="49" charset="0"/>
              </a:rPr>
              <a:t>i</a:t>
            </a:r>
            <a:r>
              <a:rPr lang="en-US" sz="1050" dirty="0">
                <a:latin typeface="Inconsolata-dz" pitchFamily="49" charset="0"/>
              </a:rPr>
              <a:t> = 4;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string s = "hello world";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file image&lt;"snapshot.jpg"&gt;;</a:t>
            </a:r>
          </a:p>
          <a:p>
            <a:pPr lvl="0"/>
            <a:endParaRPr lang="en-US" sz="400" dirty="0">
              <a:latin typeface="Courier New" pitchFamily="49" charset="0"/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Shell access</a:t>
            </a:r>
            <a:endParaRPr lang="en-US" sz="1200" dirty="0">
              <a:solidFill>
                <a:schemeClr val="tx1"/>
              </a:solidFill>
              <a:latin typeface="Courier New" pitchFamily="49" charset="0"/>
            </a:endParaRPr>
          </a:p>
          <a:p>
            <a:pPr lvl="0">
              <a:lnSpc>
                <a:spcPct val="84000"/>
              </a:lnSpc>
              <a:buSzPct val="75000"/>
              <a:buNone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050" dirty="0">
                <a:latin typeface="Inconsolata-dz" pitchFamily="49" charset="0"/>
              </a:rPr>
              <a:t>app (file o) </a:t>
            </a:r>
            <a:r>
              <a:rPr lang="en-US" sz="1050" dirty="0" err="1">
                <a:latin typeface="Inconsolata-dz" pitchFamily="49" charset="0"/>
              </a:rPr>
              <a:t>myapp</a:t>
            </a:r>
            <a:r>
              <a:rPr lang="en-US" sz="1050" dirty="0">
                <a:latin typeface="Inconsolata-dz" pitchFamily="49" charset="0"/>
              </a:rPr>
              <a:t>(file f, </a:t>
            </a:r>
            <a:r>
              <a:rPr lang="en-US" sz="1050" dirty="0" err="1">
                <a:latin typeface="Inconsolata-dz" pitchFamily="49" charset="0"/>
              </a:rPr>
              <a:t>int</a:t>
            </a:r>
            <a:r>
              <a:rPr lang="en-US" sz="1050" dirty="0">
                <a:latin typeface="Inconsolata-dz" pitchFamily="49" charset="0"/>
              </a:rPr>
              <a:t> </a:t>
            </a:r>
            <a:r>
              <a:rPr lang="en-US" sz="1050" dirty="0" err="1">
                <a:latin typeface="Inconsolata-dz" pitchFamily="49" charset="0"/>
              </a:rPr>
              <a:t>i</a:t>
            </a:r>
            <a:r>
              <a:rPr lang="en-US" sz="1050" dirty="0">
                <a:latin typeface="Inconsolata-dz" pitchFamily="49" charset="0"/>
              </a:rPr>
              <a:t>)</a:t>
            </a:r>
          </a:p>
          <a:p>
            <a:pPr lvl="0">
              <a:lnSpc>
                <a:spcPct val="84000"/>
              </a:lnSpc>
              <a:buSzPct val="75000"/>
              <a:buNone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050" dirty="0">
                <a:latin typeface="Inconsolata-dz" pitchFamily="49" charset="0"/>
              </a:rPr>
              <a:t>{ </a:t>
            </a:r>
            <a:r>
              <a:rPr lang="en-US" sz="1050" dirty="0" err="1">
                <a:latin typeface="Inconsolata-dz" pitchFamily="49" charset="0"/>
              </a:rPr>
              <a:t>mysim</a:t>
            </a:r>
            <a:r>
              <a:rPr lang="en-US" sz="1050" dirty="0">
                <a:latin typeface="Inconsolata-dz" pitchFamily="49" charset="0"/>
              </a:rPr>
              <a:t>  "-s" </a:t>
            </a:r>
            <a:r>
              <a:rPr lang="en-US" sz="1050" dirty="0" err="1">
                <a:latin typeface="Inconsolata-dz" pitchFamily="49" charset="0"/>
              </a:rPr>
              <a:t>i</a:t>
            </a:r>
            <a:r>
              <a:rPr lang="en-US" sz="1050" dirty="0">
                <a:latin typeface="Inconsolata-dz" pitchFamily="49" charset="0"/>
              </a:rPr>
              <a:t> @f @o; }</a:t>
            </a:r>
          </a:p>
          <a:p>
            <a:pPr marL="0" lvl="0" indent="0">
              <a:buNone/>
              <a:defRPr/>
            </a:pPr>
            <a:endParaRPr lang="en-US" sz="1050" dirty="0">
              <a:latin typeface="Courier New" pitchFamily="49" charset="0"/>
            </a:endParaRPr>
          </a:p>
          <a:p>
            <a:pPr lvl="0">
              <a:defRPr/>
            </a:pPr>
            <a:r>
              <a:rPr lang="en-US" sz="1200" dirty="0">
                <a:solidFill>
                  <a:schemeClr val="tx1"/>
                </a:solidFill>
              </a:rPr>
              <a:t>Structured data</a:t>
            </a:r>
          </a:p>
          <a:p>
            <a:pPr lvl="0">
              <a:buNone/>
              <a:defRPr/>
            </a:pP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typedef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 image file;</a:t>
            </a:r>
          </a:p>
          <a:p>
            <a:pPr lvl="0">
              <a:buNone/>
              <a:defRPr/>
            </a:pPr>
            <a:r>
              <a:rPr lang="en-US" sz="1050" dirty="0">
                <a:latin typeface="Inconsolata-dz" pitchFamily="49" charset="0"/>
                <a:cs typeface="Courier New" pitchFamily="49" charset="0"/>
              </a:rPr>
              <a:t>image A[];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type </a:t>
            </a:r>
            <a:r>
              <a:rPr lang="en-US" sz="1050" dirty="0" err="1">
                <a:latin typeface="Inconsolata-dz" pitchFamily="49" charset="0"/>
              </a:rPr>
              <a:t>protein_run</a:t>
            </a:r>
            <a:r>
              <a:rPr lang="en-US" sz="1050" dirty="0">
                <a:latin typeface="Inconsolata-dz" pitchFamily="49" charset="0"/>
              </a:rPr>
              <a:t> {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	file </a:t>
            </a:r>
            <a:r>
              <a:rPr lang="en-US" sz="1050" dirty="0" err="1">
                <a:latin typeface="Inconsolata-dz" pitchFamily="49" charset="0"/>
              </a:rPr>
              <a:t>pdb_in</a:t>
            </a:r>
            <a:r>
              <a:rPr lang="en-US" sz="1050" dirty="0">
                <a:latin typeface="Inconsolata-dz" pitchFamily="49" charset="0"/>
              </a:rPr>
              <a:t>; file </a:t>
            </a:r>
            <a:r>
              <a:rPr lang="en-US" sz="1050" dirty="0" err="1">
                <a:latin typeface="Inconsolata-dz" pitchFamily="49" charset="0"/>
              </a:rPr>
              <a:t>sim_out</a:t>
            </a:r>
            <a:r>
              <a:rPr lang="en-US" sz="1050" dirty="0">
                <a:latin typeface="Inconsolata-dz" pitchFamily="49" charset="0"/>
              </a:rPr>
              <a:t>;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}</a:t>
            </a:r>
          </a:p>
          <a:p>
            <a:pPr lvl="0">
              <a:buNone/>
            </a:pPr>
            <a:r>
              <a:rPr lang="en-US" sz="1050" dirty="0">
                <a:latin typeface="Inconsolata-dz" pitchFamily="49" charset="0"/>
              </a:rPr>
              <a:t>bag&lt;blob&gt;[] B;</a:t>
            </a:r>
          </a:p>
          <a:p>
            <a:endParaRPr lang="en-US" sz="10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62284" y="1289684"/>
            <a:ext cx="4572000" cy="2543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9863" indent="-169863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1200" dirty="0">
                <a:ea typeface="ＭＳ Ｐゴシック" charset="-128"/>
                <a:cs typeface="ＭＳ Ｐゴシック" charset="-128"/>
              </a:rPr>
              <a:t>Conventional expressions</a:t>
            </a:r>
          </a:p>
          <a:p>
            <a:pPr>
              <a:buNone/>
            </a:pPr>
            <a:r>
              <a:rPr lang="en-US" sz="1050" dirty="0">
                <a:latin typeface="Inconsolata-dz" pitchFamily="49" charset="0"/>
              </a:rPr>
              <a:t>if (x == 3) { </a:t>
            </a:r>
          </a:p>
          <a:p>
            <a:pPr>
              <a:buNone/>
            </a:pPr>
            <a:r>
              <a:rPr lang="en-US" sz="1050" dirty="0">
                <a:latin typeface="Inconsolata-dz" pitchFamily="49" charset="0"/>
              </a:rPr>
              <a:t>    y = x+2;</a:t>
            </a:r>
          </a:p>
          <a:p>
            <a:pPr>
              <a:buNone/>
            </a:pPr>
            <a:r>
              <a:rPr lang="en-US" sz="1050" dirty="0">
                <a:latin typeface="Inconsolata-dz" pitchFamily="49" charset="0"/>
              </a:rPr>
              <a:t>    s = </a:t>
            </a:r>
            <a:r>
              <a:rPr lang="en-US" sz="1050" dirty="0" err="1">
                <a:latin typeface="Inconsolata-dz" pitchFamily="49" charset="0"/>
              </a:rPr>
              <a:t>strcat</a:t>
            </a:r>
            <a:r>
              <a:rPr lang="en-US" sz="1050" dirty="0">
                <a:latin typeface="Inconsolata-dz" pitchFamily="49" charset="0"/>
              </a:rPr>
              <a:t>("y: ", y);</a:t>
            </a:r>
          </a:p>
          <a:p>
            <a:pPr lvl="0">
              <a:defRPr/>
            </a:pPr>
            <a:r>
              <a:rPr lang="en-US" sz="1050" dirty="0">
                <a:latin typeface="Inconsolata-dz" pitchFamily="49" charset="0"/>
              </a:rPr>
              <a:t>}</a:t>
            </a:r>
          </a:p>
          <a:p>
            <a:pPr lvl="0">
              <a:defRPr/>
            </a:pPr>
            <a:endParaRPr lang="en-US" sz="1200" dirty="0">
              <a:latin typeface="Courier New" pitchFamily="49" charset="0"/>
            </a:endParaRPr>
          </a:p>
          <a:p>
            <a:pPr marL="169863" lvl="0" indent="-169863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1200" dirty="0">
                <a:ea typeface="ＭＳ Ｐゴシック" charset="-128"/>
                <a:cs typeface="ＭＳ Ｐゴシック" charset="-128"/>
              </a:rPr>
              <a:t>Parallel loops</a:t>
            </a:r>
          </a:p>
          <a:p>
            <a:pPr lvl="0">
              <a:defRPr/>
            </a:pP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foreach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 </a:t>
            </a: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f,i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 in A {</a:t>
            </a:r>
          </a:p>
          <a:p>
            <a:pPr lvl="0">
              <a:defRPr/>
            </a:pPr>
            <a:r>
              <a:rPr lang="en-US" sz="1050" dirty="0">
                <a:latin typeface="Inconsolata-dz" pitchFamily="49" charset="0"/>
                <a:cs typeface="Courier New" pitchFamily="49" charset="0"/>
              </a:rPr>
              <a:t>    B[</a:t>
            </a: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i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] = convert(A[</a:t>
            </a:r>
            <a:r>
              <a:rPr lang="en-US" sz="1050" dirty="0" err="1">
                <a:latin typeface="Inconsolata-dz" pitchFamily="49" charset="0"/>
                <a:cs typeface="Courier New" pitchFamily="49" charset="0"/>
              </a:rPr>
              <a:t>i</a:t>
            </a:r>
            <a:r>
              <a:rPr lang="en-US" sz="1050" dirty="0">
                <a:latin typeface="Inconsolata-dz" pitchFamily="49" charset="0"/>
                <a:cs typeface="Courier New" pitchFamily="49" charset="0"/>
              </a:rPr>
              <a:t>]);</a:t>
            </a:r>
          </a:p>
          <a:p>
            <a:pPr lvl="0">
              <a:defRPr/>
            </a:pPr>
            <a:r>
              <a:rPr lang="en-US" sz="1050" dirty="0">
                <a:latin typeface="Inconsolata-dz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169863" indent="-169863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1200" dirty="0">
                <a:ea typeface="ＭＳ Ｐゴシック" charset="-128"/>
                <a:cs typeface="ＭＳ Ｐゴシック" charset="-128"/>
              </a:rPr>
              <a:t>Data flow</a:t>
            </a:r>
          </a:p>
          <a:p>
            <a:pPr lvl="0">
              <a:defRPr/>
            </a:pPr>
            <a:r>
              <a:rPr lang="en-US" sz="1050" dirty="0">
                <a:latin typeface="Inconsolata-dz" pitchFamily="49" charset="0"/>
                <a:cs typeface="Courier New" pitchFamily="49" charset="0"/>
              </a:rPr>
              <a:t>merge(analyze(B[0], B[1]),</a:t>
            </a:r>
          </a:p>
          <a:p>
            <a:r>
              <a:rPr lang="en-US" sz="1050" dirty="0">
                <a:latin typeface="Inconsolata-dz" pitchFamily="49" charset="0"/>
                <a:cs typeface="Courier New" pitchFamily="49" charset="0"/>
              </a:rPr>
              <a:t>      analyze(B[2], B[3]));</a:t>
            </a:r>
          </a:p>
        </p:txBody>
      </p:sp>
      <p:sp>
        <p:nvSpPr>
          <p:cNvPr id="7" name="Rectangle 6"/>
          <p:cNvSpPr/>
          <p:nvPr/>
        </p:nvSpPr>
        <p:spPr>
          <a:xfrm>
            <a:off x="4134716" y="4329223"/>
            <a:ext cx="487421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Swift: A language for distributed parallel scripting. </a:t>
            </a:r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b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J. Parallel Computing 2011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34716" y="4291331"/>
            <a:ext cx="4874217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3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WORKFLOWS: CANDLE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6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system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Swift/T enables CANDLE?</a:t>
            </a:r>
          </a:p>
          <a:p>
            <a:pPr lvl="1"/>
            <a:r>
              <a:rPr lang="en-US" dirty="0"/>
              <a:t>A workflow system that is actually a hierarchical programming language</a:t>
            </a:r>
          </a:p>
          <a:p>
            <a:pPr lvl="1"/>
            <a:r>
              <a:rPr lang="en-US" dirty="0"/>
              <a:t>Runs entirely on the compute nodes</a:t>
            </a:r>
          </a:p>
          <a:p>
            <a:pPr lvl="1"/>
            <a:r>
              <a:rPr lang="en-US" dirty="0"/>
              <a:t>Uses standard APIs for HPC (MPI), allows for minimal OS environment</a:t>
            </a:r>
          </a:p>
          <a:p>
            <a:pPr lvl="1"/>
            <a:r>
              <a:rPr lang="en-US" dirty="0"/>
              <a:t>Very scalable</a:t>
            </a:r>
          </a:p>
          <a:p>
            <a:pPr lvl="1"/>
            <a:r>
              <a:rPr lang="en-US" dirty="0"/>
              <a:t>Supports MPI tasks, embedded Python, R interpreters</a:t>
            </a:r>
          </a:p>
          <a:p>
            <a:r>
              <a:rPr lang="en-US" dirty="0"/>
              <a:t>What about EMEWS enables CANDLE?</a:t>
            </a:r>
          </a:p>
          <a:p>
            <a:pPr lvl="1"/>
            <a:r>
              <a:rPr lang="en-US" dirty="0"/>
              <a:t>Allows user to focus on two sequential codes</a:t>
            </a:r>
          </a:p>
          <a:p>
            <a:pPr lvl="2"/>
            <a:r>
              <a:rPr lang="en-US" dirty="0"/>
              <a:t>The optimizer</a:t>
            </a:r>
          </a:p>
          <a:p>
            <a:pPr lvl="2"/>
            <a:r>
              <a:rPr lang="en-US" dirty="0"/>
              <a:t>Their objective function code</a:t>
            </a:r>
          </a:p>
          <a:p>
            <a:pPr lvl="1"/>
            <a:r>
              <a:rPr lang="en-US" dirty="0"/>
              <a:t>Everything else is managed by the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74996"/>
            <a:ext cx="8372901" cy="3538423"/>
          </a:xfrm>
        </p:spPr>
        <p:txBody>
          <a:bodyPr/>
          <a:lstStyle/>
          <a:p>
            <a:r>
              <a:rPr lang="en-US" dirty="0"/>
              <a:t>Thanks to the organizers</a:t>
            </a:r>
          </a:p>
          <a:p>
            <a:endParaRPr lang="en-US" dirty="0"/>
          </a:p>
          <a:p>
            <a:r>
              <a:rPr lang="en-US" dirty="0"/>
              <a:t>Code and guides:</a:t>
            </a:r>
          </a:p>
          <a:p>
            <a:pPr lvl="1"/>
            <a:r>
              <a:rPr lang="en-US" dirty="0"/>
              <a:t>Swift/T Home: http://swift-lang.org/Swift-T</a:t>
            </a:r>
          </a:p>
          <a:p>
            <a:pPr lvl="1"/>
            <a:r>
              <a:rPr lang="en-US" dirty="0"/>
              <a:t>EMEWS Tutorial: http://emews.org</a:t>
            </a:r>
          </a:p>
          <a:p>
            <a:pPr lvl="1"/>
            <a:r>
              <a:rPr lang="en-US" dirty="0"/>
              <a:t>CANDLE GitHub Organization: https://github.com/ECP-CANDLE</a:t>
            </a:r>
          </a:p>
          <a:p>
            <a:endParaRPr lang="en-US" dirty="0"/>
          </a:p>
          <a:p>
            <a:r>
              <a:rPr lang="en-US" sz="1400" dirty="0"/>
              <a:t>This research was supported by the Exascale Computing Project (17-SC-20-SC), a joint project of the U.S. Department of Energy’s Office of Science and National Nuclear Security Administration, responsible for delivering a capable exascale ecosystem, including software, applications, and hardware technology, to support the nation’s exascale computing imperative.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64951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Swift/T OVERVIEW</a:t>
            </a:r>
          </a:p>
        </p:txBody>
      </p:sp>
    </p:spTree>
    <p:extLst>
      <p:ext uri="{BB962C8B-B14F-4D97-AF65-F5344CB8AC3E}">
        <p14:creationId xmlns:p14="http://schemas.microsoft.com/office/powerpoint/2010/main" val="5513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support for ML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Concurrency:</a:t>
            </a:r>
          </a:p>
          <a:p>
            <a:pPr lvl="1"/>
            <a:r>
              <a:rPr lang="en-US" dirty="0"/>
              <a:t>Very fast task distributor</a:t>
            </a:r>
          </a:p>
          <a:p>
            <a:pPr lvl="1"/>
            <a:r>
              <a:rPr lang="en-US" dirty="0"/>
              <a:t>Intranode concurrency, accelerators left up to the framework</a:t>
            </a:r>
          </a:p>
          <a:p>
            <a:pPr lvl="1"/>
            <a:r>
              <a:rPr lang="en-US" dirty="0"/>
              <a:t>Multinode ML tasks are future work (already basically supported)</a:t>
            </a:r>
          </a:p>
          <a:p>
            <a:r>
              <a:rPr lang="en-US" dirty="0"/>
              <a:t>Data management:</a:t>
            </a:r>
          </a:p>
          <a:p>
            <a:pPr lvl="1"/>
            <a:r>
              <a:rPr lang="en-US" dirty="0"/>
              <a:t>Input staging methods have been developed </a:t>
            </a:r>
          </a:p>
          <a:p>
            <a:pPr lvl="1"/>
            <a:r>
              <a:rPr lang="en-US" dirty="0"/>
              <a:t>Intermediate caches via DataSpaces</a:t>
            </a:r>
          </a:p>
          <a:p>
            <a:r>
              <a:rPr lang="en-US" dirty="0"/>
              <a:t>Software integration:</a:t>
            </a:r>
          </a:p>
          <a:p>
            <a:pPr lvl="1"/>
            <a:r>
              <a:rPr lang="en-US" dirty="0"/>
              <a:t>Usually launch frameworks in separate process</a:t>
            </a:r>
          </a:p>
          <a:p>
            <a:pPr lvl="1"/>
            <a:r>
              <a:rPr lang="en-US" dirty="0"/>
              <a:t>Launching within process is a configuration challenge</a:t>
            </a:r>
          </a:p>
          <a:p>
            <a:pPr lvl="1"/>
            <a:r>
              <a:rPr lang="en-US" dirty="0"/>
              <a:t>Search methods launched within process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ntent Placeholder 84"/>
          <p:cNvSpPr>
            <a:spLocks noGrp="1"/>
          </p:cNvSpPr>
          <p:nvPr>
            <p:ph idx="1"/>
          </p:nvPr>
        </p:nvSpPr>
        <p:spPr>
          <a:xfrm>
            <a:off x="457202" y="1408346"/>
            <a:ext cx="5490228" cy="305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Write site-independent scripts, translates to MPI </a:t>
            </a: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Automatic task parallelization and data movement</a:t>
            </a: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Invoke native code, script fragments </a:t>
            </a: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Rapidly subdivide large partitions for </a:t>
            </a:r>
            <a:b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</a:br>
            <a:r>
              <a:rPr lang="en-US" sz="1600" kern="0" dirty="0">
                <a:solidFill>
                  <a:srgbClr val="1B1B1B"/>
                </a:solidFill>
                <a:ea typeface="ＭＳ Ｐゴシック" charset="-128"/>
              </a:rPr>
              <a:t>MPI jobs in multiple ways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Swift/T: Enabling high-performance Scripted workflows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Supports tasks written in many languages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606206" y="2131702"/>
            <a:ext cx="1397175" cy="942703"/>
            <a:chOff x="863065" y="3200017"/>
            <a:chExt cx="1933008" cy="1738987"/>
          </a:xfrm>
        </p:grpSpPr>
        <p:sp>
          <p:nvSpPr>
            <p:cNvPr id="45" name="Rectangle 44"/>
            <p:cNvSpPr/>
            <p:nvPr/>
          </p:nvSpPr>
          <p:spPr>
            <a:xfrm>
              <a:off x="1181877" y="35083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29477" y="33559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63065" y="3200017"/>
              <a:ext cx="1614196" cy="1430693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Swift/T control process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388074" y="2283584"/>
            <a:ext cx="2588630" cy="1734933"/>
            <a:chOff x="3200400" y="3200400"/>
            <a:chExt cx="3581400" cy="3200400"/>
          </a:xfrm>
        </p:grpSpPr>
        <p:sp>
          <p:nvSpPr>
            <p:cNvPr id="66" name="Rectangle 65"/>
            <p:cNvSpPr/>
            <p:nvPr/>
          </p:nvSpPr>
          <p:spPr>
            <a:xfrm>
              <a:off x="3200400" y="3200400"/>
              <a:ext cx="3581400" cy="3200400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7" name="Picture 2" descr="C:\cygwin\home\justin\ATPESC_2013-08-06\part11-swift-py-r\slides\python-powered-h-50x6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226" y="5114037"/>
              <a:ext cx="749559" cy="97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cygwin\home\justin\ATPESC_2013-08-06\part11-swift-py-r\slides\R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275" y="5221293"/>
              <a:ext cx="1004548" cy="75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ounded Rectangle 68"/>
            <p:cNvSpPr/>
            <p:nvPr/>
          </p:nvSpPr>
          <p:spPr>
            <a:xfrm>
              <a:off x="3431332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4363275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C++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367823" y="4019647"/>
              <a:ext cx="1237863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Fortran</a:t>
              </a:r>
            </a:p>
          </p:txBody>
        </p:sp>
        <p:pic>
          <p:nvPicPr>
            <p:cNvPr id="72" name="Picture 4" descr="C:\Users\justin\Desktop\tcllogo-tr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706" y="5056641"/>
              <a:ext cx="814096" cy="119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6277919" y="2200968"/>
            <a:ext cx="2588630" cy="1734933"/>
            <a:chOff x="3200400" y="3200400"/>
            <a:chExt cx="3581400" cy="3200400"/>
          </a:xfrm>
        </p:grpSpPr>
        <p:sp>
          <p:nvSpPr>
            <p:cNvPr id="59" name="Rectangle 58"/>
            <p:cNvSpPr/>
            <p:nvPr/>
          </p:nvSpPr>
          <p:spPr>
            <a:xfrm>
              <a:off x="3200400" y="3200400"/>
              <a:ext cx="3581400" cy="3200400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0" name="Picture 2" descr="C:\cygwin\home\justin\ATPESC_2013-08-06\part11-swift-py-r\slides\python-powered-h-50x6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226" y="5114037"/>
              <a:ext cx="749559" cy="97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3" descr="C:\cygwin\home\justin\ATPESC_2013-08-06\part11-swift-py-r\slides\R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275" y="5221293"/>
              <a:ext cx="1004548" cy="75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ounded Rectangle 61"/>
            <p:cNvSpPr/>
            <p:nvPr/>
          </p:nvSpPr>
          <p:spPr>
            <a:xfrm>
              <a:off x="3431332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363275" y="4052596"/>
              <a:ext cx="762000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C++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367823" y="4019647"/>
              <a:ext cx="1237863" cy="748004"/>
            </a:xfrm>
            <a:prstGeom prst="roundRect">
              <a:avLst/>
            </a:prstGeom>
            <a:solidFill>
              <a:srgbClr val="A6C4DE"/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Fortran</a:t>
              </a:r>
            </a:p>
          </p:txBody>
        </p:sp>
        <p:pic>
          <p:nvPicPr>
            <p:cNvPr id="65" name="Picture 4" descr="C:\Users\justin\Desktop\tcllogo-tr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706" y="5056641"/>
              <a:ext cx="814096" cy="119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ctangle 51"/>
          <p:cNvSpPr/>
          <p:nvPr/>
        </p:nvSpPr>
        <p:spPr>
          <a:xfrm>
            <a:off x="6167765" y="2118352"/>
            <a:ext cx="2588630" cy="1734933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317258" y="2525670"/>
            <a:ext cx="550772" cy="394982"/>
          </a:xfrm>
          <a:prstGeom prst="roundRect">
            <a:avLst/>
          </a:prstGeom>
          <a:solidFill>
            <a:srgbClr val="A6C4DE"/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969193" y="2525670"/>
            <a:ext cx="622449" cy="394982"/>
          </a:xfrm>
          <a:prstGeom prst="roundRect">
            <a:avLst/>
          </a:prstGeom>
          <a:solidFill>
            <a:srgbClr val="A6C4DE"/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C++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7709775" y="2525670"/>
            <a:ext cx="959885" cy="394982"/>
          </a:xfrm>
          <a:prstGeom prst="roundRect">
            <a:avLst/>
          </a:prstGeom>
          <a:solidFill>
            <a:srgbClr val="A6C4DE"/>
          </a:solidFill>
          <a:ln w="25400" cap="flat" cmpd="sng" algn="ctr">
            <a:solidFill>
              <a:srgbClr val="A6C4D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Fortran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5626378" y="2581938"/>
            <a:ext cx="651541" cy="1"/>
          </a:xfrm>
          <a:prstGeom prst="straightConnector1">
            <a:avLst/>
          </a:prstGeom>
          <a:noFill/>
          <a:ln w="25400" cap="flat" cmpd="sng" algn="ctr">
            <a:solidFill>
              <a:srgbClr val="A6C4DE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>
            <a:off x="5626379" y="2727783"/>
            <a:ext cx="651541" cy="1"/>
          </a:xfrm>
          <a:prstGeom prst="straightConnector1">
            <a:avLst/>
          </a:prstGeom>
          <a:noFill/>
          <a:ln w="25400" cap="flat" cmpd="sng" algn="ctr">
            <a:solidFill>
              <a:srgbClr val="A6C4DE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grpSp>
        <p:nvGrpSpPr>
          <p:cNvPr id="75" name="Group 74"/>
          <p:cNvGrpSpPr/>
          <p:nvPr/>
        </p:nvGrpSpPr>
        <p:grpSpPr>
          <a:xfrm>
            <a:off x="5718563" y="2803651"/>
            <a:ext cx="837922" cy="392234"/>
            <a:chOff x="5181926" y="5559107"/>
            <a:chExt cx="745191" cy="522978"/>
          </a:xfrm>
        </p:grpSpPr>
        <p:sp>
          <p:nvSpPr>
            <p:cNvPr id="76" name="Oval 75"/>
            <p:cNvSpPr/>
            <p:nvPr/>
          </p:nvSpPr>
          <p:spPr bwMode="auto">
            <a:xfrm>
              <a:off x="5213470" y="5559107"/>
              <a:ext cx="447364" cy="52297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181926" y="5577647"/>
              <a:ext cx="7451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 charset="0"/>
                  <a:ea typeface="MS PGothic" pitchFamily="34" charset="-128"/>
                </a:rPr>
                <a:t>MPI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317259" y="2189269"/>
            <a:ext cx="23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Swift/T worker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621660" y="2651509"/>
            <a:ext cx="651541" cy="1"/>
          </a:xfrm>
          <a:prstGeom prst="straightConnector1">
            <a:avLst/>
          </a:prstGeom>
          <a:noFill/>
          <a:ln w="25400" cap="flat" cmpd="sng" algn="ctr">
            <a:solidFill>
              <a:srgbClr val="A6C4DE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sp>
        <p:nvSpPr>
          <p:cNvPr id="82" name="Rectangle 81"/>
          <p:cNvSpPr/>
          <p:nvPr/>
        </p:nvSpPr>
        <p:spPr>
          <a:xfrm>
            <a:off x="6380701" y="2985819"/>
            <a:ext cx="2268847" cy="82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touque.ca/EC/ICS2O/students/2010-09/ICS2O7B/RabS/Java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89" y="3007633"/>
            <a:ext cx="563082" cy="77409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https://res.cloudinary.com/skillsmatter/image/upload/v1453975328/oceuc8zbcqibbhmxk9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3" y="3128902"/>
            <a:ext cx="514048" cy="57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:\cygwin\home\wozniak\exm\papers\JointLab_2014_woz\julia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38" y="3384786"/>
            <a:ext cx="804446" cy="4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C:\cygwin\home\justin\ATPESC_2013-08-06\part11-swift-py-r\slides\R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60" y="3036257"/>
            <a:ext cx="804446" cy="3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:\cygwin\home\justin\exm\papers\PyHPC_2013\plots\python-bw-ra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1" y="2791664"/>
            <a:ext cx="4298767" cy="193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194650" y="3625129"/>
            <a:ext cx="2586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64K cores of Blue Waters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2 billion Python tasks</a:t>
            </a:r>
            <a:b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</a:br>
            <a:r>
              <a:rPr lang="en-US" sz="16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14 million Pythons/s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5114370" y="4528458"/>
            <a:ext cx="3862334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14370" y="4528458"/>
            <a:ext cx="3666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Compiler techniques for massively scalable implicit task parallelism.  </a:t>
            </a:r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Proc. SC 2014.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9271" y="4718550"/>
            <a:ext cx="44582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install -c lightsource2-tag swift-t</a:t>
            </a:r>
          </a:p>
        </p:txBody>
      </p:sp>
      <p:pic>
        <p:nvPicPr>
          <p:cNvPr id="5" name="Picture 2" descr="C:\cygwin\home\wozniak\mcs\slides\2018\Parsl\RD1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748" y="798770"/>
            <a:ext cx="928116" cy="11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cygwin\home\wozniak\mcs\pubs\materials\Swift-T-logo\Swift-T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05" y="923925"/>
            <a:ext cx="1524649" cy="75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64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ntent Placeholder 84"/>
          <p:cNvSpPr>
            <a:spLocks noGrp="1"/>
          </p:cNvSpPr>
          <p:nvPr>
            <p:ph idx="1"/>
          </p:nvPr>
        </p:nvSpPr>
        <p:spPr>
          <a:xfrm>
            <a:off x="335299" y="1360677"/>
            <a:ext cx="3898742" cy="1979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57175" indent="-257175" defTabSz="6858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Large ensemble of </a:t>
            </a:r>
            <a:r>
              <a:rPr lang="en-US" sz="1200" kern="0" dirty="0" err="1">
                <a:solidFill>
                  <a:srgbClr val="1B1B1B"/>
                </a:solidFill>
                <a:ea typeface="ＭＳ Ｐゴシック" charset="-128"/>
              </a:rPr>
              <a:t>RepastHPC</a:t>
            </a: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-based C++/MPI simulations over 10 million simulated persons, modeling COVID transmission in Chicago </a:t>
            </a:r>
          </a:p>
          <a:p>
            <a:pPr marL="257175" indent="-257175" defTabSz="6858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R-based ML libraries (+MKL) propose and evaluate simulation parameters, also using parallel resources, fitting against real-world data reports</a:t>
            </a:r>
          </a:p>
          <a:p>
            <a:pPr marL="257175" indent="-257175" defTabSz="6858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Python-based DB API posts results to Postgres for real-time human monitoring from remote sites</a:t>
            </a:r>
          </a:p>
          <a:p>
            <a:pPr marL="257175" indent="-257175" defTabSz="6858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200" kern="0" dirty="0">
                <a:solidFill>
                  <a:srgbClr val="1B1B1B"/>
                </a:solidFill>
                <a:ea typeface="ＭＳ Ｐゴシック" charset="-128"/>
              </a:rPr>
              <a:t>Transforms Theta into a data pipeline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98" y="205979"/>
            <a:ext cx="6462235" cy="62171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ML-driven workflows for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COVID-19 population modeling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ML-driven parameter fitting monitored by DB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7F9546-4D7B-4B33-A1EA-5301C1DFB315}"/>
              </a:ext>
            </a:extLst>
          </p:cNvPr>
          <p:cNvGrpSpPr/>
          <p:nvPr/>
        </p:nvGrpSpPr>
        <p:grpSpPr>
          <a:xfrm>
            <a:off x="6543821" y="156689"/>
            <a:ext cx="1338466" cy="823104"/>
            <a:chOff x="7270356" y="1151794"/>
            <a:chExt cx="1784621" cy="10974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62C8CE-0963-41B8-95AE-CF489F1E4F50}"/>
                </a:ext>
              </a:extLst>
            </p:cNvPr>
            <p:cNvSpPr/>
            <p:nvPr/>
          </p:nvSpPr>
          <p:spPr>
            <a:xfrm>
              <a:off x="7270356" y="2066885"/>
              <a:ext cx="1784557" cy="154468"/>
            </a:xfrm>
            <a:prstGeom prst="rect">
              <a:avLst/>
            </a:prstGeom>
            <a:solidFill>
              <a:srgbClr val="071D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E7A6789-CEBF-482C-B4CD-74CA59958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0420" y="1151794"/>
              <a:ext cx="1784557" cy="100439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CA2EC8-4EFF-4803-97BF-DD69E8DE7A04}"/>
                </a:ext>
              </a:extLst>
            </p:cNvPr>
            <p:cNvSpPr/>
            <p:nvPr/>
          </p:nvSpPr>
          <p:spPr>
            <a:xfrm>
              <a:off x="7789453" y="2033822"/>
              <a:ext cx="74635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5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Finalist 2020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379C00-4DEA-4FCD-81CB-70723B40719A}"/>
              </a:ext>
            </a:extLst>
          </p:cNvPr>
          <p:cNvGrpSpPr/>
          <p:nvPr/>
        </p:nvGrpSpPr>
        <p:grpSpPr>
          <a:xfrm>
            <a:off x="1437152" y="3184907"/>
            <a:ext cx="2987475" cy="1173651"/>
            <a:chOff x="396200" y="4151664"/>
            <a:chExt cx="3983300" cy="156486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CCB1157-F29F-48B7-BD7B-42C1AB808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00" y="4151664"/>
              <a:ext cx="3983300" cy="156486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53E1FC-A20B-40BF-9725-8BD91EE929E9}"/>
                </a:ext>
              </a:extLst>
            </p:cNvPr>
            <p:cNvSpPr txBox="1"/>
            <p:nvPr/>
          </p:nvSpPr>
          <p:spPr>
            <a:xfrm>
              <a:off x="752921" y="4901815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6"/>
                  </a:solidFill>
                </a:rPr>
                <a:t>ML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012ED7E-C234-4C0C-B4EB-593EA76F025A}"/>
                </a:ext>
              </a:extLst>
            </p:cNvPr>
            <p:cNvSpPr txBox="1"/>
            <p:nvPr/>
          </p:nvSpPr>
          <p:spPr>
            <a:xfrm>
              <a:off x="1111904" y="4894073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/>
                  </a:solidFill>
                </a:rPr>
                <a:t>ML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18A73BF-ED43-413D-89DA-47F7764E5F21}"/>
                </a:ext>
              </a:extLst>
            </p:cNvPr>
            <p:cNvSpPr txBox="1"/>
            <p:nvPr/>
          </p:nvSpPr>
          <p:spPr>
            <a:xfrm>
              <a:off x="1413424" y="4894073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1">
                      <a:lumMod val="75000"/>
                    </a:schemeClr>
                  </a:solidFill>
                </a:rPr>
                <a:t>ML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319F46-1D60-4D0A-A292-129BAD422163}"/>
                </a:ext>
              </a:extLst>
            </p:cNvPr>
            <p:cNvSpPr txBox="1"/>
            <p:nvPr/>
          </p:nvSpPr>
          <p:spPr>
            <a:xfrm>
              <a:off x="1959644" y="4894073"/>
              <a:ext cx="51980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SIM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5512272-0D80-41E7-AB86-010396D7A828}"/>
                </a:ext>
              </a:extLst>
            </p:cNvPr>
            <p:cNvSpPr txBox="1"/>
            <p:nvPr/>
          </p:nvSpPr>
          <p:spPr>
            <a:xfrm>
              <a:off x="2541744" y="4902513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6"/>
                  </a:solidFill>
                </a:rPr>
                <a:t>ML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16C1E88-E360-45DA-804C-88BD847E1DA4}"/>
                </a:ext>
              </a:extLst>
            </p:cNvPr>
            <p:cNvSpPr txBox="1"/>
            <p:nvPr/>
          </p:nvSpPr>
          <p:spPr>
            <a:xfrm>
              <a:off x="2886437" y="4894771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/>
                  </a:solidFill>
                </a:rPr>
                <a:t>ML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951413B-02CB-4C7C-BA92-E54AC7C7FDF4}"/>
                </a:ext>
              </a:extLst>
            </p:cNvPr>
            <p:cNvSpPr txBox="1"/>
            <p:nvPr/>
          </p:nvSpPr>
          <p:spPr>
            <a:xfrm>
              <a:off x="3187959" y="4894771"/>
              <a:ext cx="46850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1">
                      <a:lumMod val="75000"/>
                    </a:schemeClr>
                  </a:solidFill>
                </a:rPr>
                <a:t>ML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2713B5B-7ABD-4229-993B-F126B8CA3E4F}"/>
                </a:ext>
              </a:extLst>
            </p:cNvPr>
            <p:cNvSpPr txBox="1"/>
            <p:nvPr/>
          </p:nvSpPr>
          <p:spPr>
            <a:xfrm>
              <a:off x="3605585" y="4894771"/>
              <a:ext cx="51980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SIM</a:t>
              </a:r>
            </a:p>
          </p:txBody>
        </p: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C9828652-EEA9-44FF-BC60-03A9228D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606" y="1082029"/>
            <a:ext cx="915101" cy="121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CA0159-D0D5-4194-B4E7-722087F6902C}"/>
              </a:ext>
            </a:extLst>
          </p:cNvPr>
          <p:cNvSpPr/>
          <p:nvPr/>
        </p:nvSpPr>
        <p:spPr>
          <a:xfrm>
            <a:off x="6907126" y="1508726"/>
            <a:ext cx="10310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  <a:t>Chicago</a:t>
            </a:r>
            <a:b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</a:br>
            <a: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  <a:t>data tables</a:t>
            </a:r>
            <a:endParaRPr lang="en-US" sz="1350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0255CD86-579F-4253-B9FB-B09C336E7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540" y="3782823"/>
            <a:ext cx="2127712" cy="126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FD5851C-4EAA-44FA-B1EB-26890F80934C}"/>
              </a:ext>
            </a:extLst>
          </p:cNvPr>
          <p:cNvSpPr/>
          <p:nvPr/>
        </p:nvSpPr>
        <p:spPr>
          <a:xfrm>
            <a:off x="6543820" y="3914394"/>
            <a:ext cx="144250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  <a:t>Actionable</a:t>
            </a:r>
          </a:p>
          <a:p>
            <a:r>
              <a:rPr lang="en-US" sz="1350" kern="0" dirty="0">
                <a:solidFill>
                  <a:srgbClr val="1B1B1B"/>
                </a:solidFill>
                <a:ea typeface="ＭＳ Ｐゴシック" charset="-128"/>
              </a:rPr>
              <a:t>epidemiological predictions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97A9E3A-EA62-4857-A53A-6692AF59F133}"/>
              </a:ext>
            </a:extLst>
          </p:cNvPr>
          <p:cNvSpPr/>
          <p:nvPr/>
        </p:nvSpPr>
        <p:spPr>
          <a:xfrm>
            <a:off x="6202656" y="2361613"/>
            <a:ext cx="554178" cy="231072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623C4D68-14A8-4F05-9F56-54248A6FF42D}"/>
              </a:ext>
            </a:extLst>
          </p:cNvPr>
          <p:cNvSpPr/>
          <p:nvPr/>
        </p:nvSpPr>
        <p:spPr>
          <a:xfrm rot="10800000">
            <a:off x="5928809" y="3953422"/>
            <a:ext cx="537295" cy="573517"/>
          </a:xfrm>
          <a:prstGeom prst="ben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5E846830-83DA-4291-9B20-9FCB3117C3FE}"/>
              </a:ext>
            </a:extLst>
          </p:cNvPr>
          <p:cNvSpPr/>
          <p:nvPr/>
        </p:nvSpPr>
        <p:spPr>
          <a:xfrm>
            <a:off x="6068952" y="4583281"/>
            <a:ext cx="1807315" cy="468125"/>
          </a:xfrm>
          <a:prstGeom prst="flowChartMagneticDisk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96" name="Content Placeholder 13">
            <a:extLst>
              <a:ext uri="{FF2B5EF4-FFF2-40B4-BE49-F238E27FC236}">
                <a16:creationId xmlns:a16="http://schemas.microsoft.com/office/drawing/2014/main" id="{2BA55674-5C89-4479-96ED-2E2E7ED7892E}"/>
              </a:ext>
            </a:extLst>
          </p:cNvPr>
          <p:cNvSpPr txBox="1">
            <a:spLocks/>
          </p:cNvSpPr>
          <p:nvPr/>
        </p:nvSpPr>
        <p:spPr>
          <a:xfrm>
            <a:off x="3966210" y="4918662"/>
            <a:ext cx="1616093" cy="132745"/>
          </a:xfrm>
          <a:prstGeom prst="rect">
            <a:avLst/>
          </a:prstGeom>
        </p:spPr>
        <p:txBody>
          <a:bodyPr vert="horz" lIns="0" tIns="0" rIns="0" bIns="25718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32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694" indent="0">
              <a:spcBef>
                <a:spcPts val="0"/>
              </a:spcBef>
              <a:buNone/>
              <a:defRPr/>
            </a:pPr>
            <a:r>
              <a:rPr lang="en-US" sz="675" b="1" dirty="0"/>
              <a:t>COVID-19 Hospital Beds Over Time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66AA61-09F5-44D9-8D3D-1914428434BD}"/>
              </a:ext>
            </a:extLst>
          </p:cNvPr>
          <p:cNvSpPr/>
          <p:nvPr/>
        </p:nvSpPr>
        <p:spPr>
          <a:xfrm>
            <a:off x="1327693" y="4566658"/>
            <a:ext cx="2446847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916" indent="-86916">
              <a:buFont typeface="Arial" panose="020B0604020202020204" pitchFamily="34" charset="0"/>
              <a:buChar char="•"/>
            </a:pPr>
            <a:r>
              <a:rPr lang="en-US" sz="675" b="1" kern="0" dirty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A population data-driven workflow for COVID-19 modeling and learning.  </a:t>
            </a:r>
            <a:r>
              <a:rPr lang="en-US" sz="675" kern="0" dirty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Collier, Ozik, Wozniak, Macal, and Binois. Int. J. High Perform. </a:t>
            </a:r>
            <a:r>
              <a:rPr lang="en-US" sz="675" kern="0" dirty="0" err="1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Comput</a:t>
            </a:r>
            <a:r>
              <a:rPr lang="en-US" sz="675" kern="0" dirty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. Appl. 2021.</a:t>
            </a:r>
            <a:endParaRPr lang="en-US" sz="675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38DF3-D7E5-4438-BFCE-A546FABE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399" y="2657970"/>
            <a:ext cx="2127712" cy="13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7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586640"/>
            <a:ext cx="8372901" cy="3005438"/>
          </a:xfrm>
        </p:spPr>
        <p:txBody>
          <a:bodyPr/>
          <a:lstStyle/>
          <a:p>
            <a:r>
              <a:rPr lang="en-GB" dirty="0"/>
              <a:t>Make it easy to run large batteries of external program or library executions</a:t>
            </a:r>
          </a:p>
          <a:p>
            <a:endParaRPr lang="en-GB" i="1" dirty="0"/>
          </a:p>
          <a:p>
            <a:r>
              <a:rPr lang="en-GB" dirty="0"/>
              <a:t>Provide rich programming language at the top level – fully generic</a:t>
            </a:r>
          </a:p>
          <a:p>
            <a:endParaRPr lang="en-GB" dirty="0"/>
          </a:p>
          <a:p>
            <a:r>
              <a:rPr lang="en-GB" dirty="0"/>
              <a:t>Support implicit concurrency and conventional programming constructs</a:t>
            </a:r>
          </a:p>
          <a:p>
            <a:endParaRPr lang="en-GB" dirty="0"/>
          </a:p>
          <a:p>
            <a:r>
              <a:rPr lang="en-GB" dirty="0"/>
              <a:t>Enable complex tasks based in other scripting languages (e.g., Python) or parallel MPI tasks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Hierarchical, naturally parallel, script-like 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9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Dynamic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An MPI library for master-worker </a:t>
            </a:r>
            <a:br>
              <a:rPr lang="en-US" sz="1600" dirty="0"/>
            </a:br>
            <a:r>
              <a:rPr lang="en-US" sz="1600" dirty="0"/>
              <a:t>workloads in C</a:t>
            </a:r>
          </a:p>
          <a:p>
            <a:r>
              <a:rPr lang="en-US" sz="1600" dirty="0"/>
              <a:t>Uses a variable-size, scalable </a:t>
            </a:r>
            <a:br>
              <a:rPr lang="en-US" sz="1600" dirty="0"/>
            </a:br>
            <a:r>
              <a:rPr lang="en-US" sz="1600" dirty="0"/>
              <a:t>network of servers</a:t>
            </a:r>
          </a:p>
          <a:p>
            <a:r>
              <a:rPr lang="en-US" sz="1600" dirty="0"/>
              <a:t>Servers implement </a:t>
            </a:r>
            <a:br>
              <a:rPr lang="en-US" sz="1600" dirty="0"/>
            </a:br>
            <a:r>
              <a:rPr lang="en-US" sz="1600" dirty="0"/>
              <a:t>work-stealing</a:t>
            </a:r>
          </a:p>
          <a:p>
            <a:r>
              <a:rPr lang="en-US" sz="1600" dirty="0"/>
              <a:t>The work unit is a byte array</a:t>
            </a:r>
          </a:p>
          <a:p>
            <a:r>
              <a:rPr lang="en-US" sz="1600" dirty="0"/>
              <a:t>Optional work priorities, targets, types</a:t>
            </a:r>
          </a:p>
          <a:p>
            <a:endParaRPr lang="en-US" sz="1600" dirty="0"/>
          </a:p>
          <a:p>
            <a:r>
              <a:rPr lang="en-US" sz="1600" dirty="0"/>
              <a:t>For Swift/T, we added:</a:t>
            </a:r>
          </a:p>
          <a:p>
            <a:pPr lvl="1"/>
            <a:r>
              <a:rPr lang="en-US" sz="1400" dirty="0"/>
              <a:t>Server-stored data</a:t>
            </a:r>
          </a:p>
          <a:p>
            <a:pPr lvl="1"/>
            <a:r>
              <a:rPr lang="en-US" sz="1400" dirty="0"/>
              <a:t>Data-dependent execution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ADLB for short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2" descr="http://www.anl.gov/sites/anl.gov/files/styles/default_hero/public/adlb.png?itok=eGyc1e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52" y="1381191"/>
            <a:ext cx="3990540" cy="27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67842" y="272359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masters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83955" y="9951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workers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1261" y="4291697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Lusk et al.  </a:t>
            </a: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More scalability, less pain: A simple programming model and its implementation for extreme computing. </a:t>
            </a:r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SciDAC Review 17, 2010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71261" y="4291697"/>
            <a:ext cx="4362773" cy="0"/>
          </a:xfrm>
          <a:prstGeom prst="line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2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MPI: The Message Passing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0000"/>
                </a:solidFill>
              </a:rPr>
              <a:t>Programming model used on large supercomputers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Can run on many networks, including sockets, or shared memory</a:t>
            </a:r>
          </a:p>
          <a:p>
            <a:r>
              <a:rPr lang="en-US" sz="1400" dirty="0">
                <a:solidFill>
                  <a:srgbClr val="000000"/>
                </a:solidFill>
              </a:rPr>
              <a:t>Standard API for C and Fortran; other languages have working implementations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Contains communication calls for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Point-to-point (send/</a:t>
            </a:r>
            <a:r>
              <a:rPr lang="en-US" sz="1400" dirty="0" err="1">
                <a:solidFill>
                  <a:srgbClr val="000000"/>
                </a:solidFill>
              </a:rPr>
              <a:t>recv</a:t>
            </a:r>
            <a:r>
              <a:rPr lang="en-US" sz="1400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Collectives (broadcast, reduce, etc.)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Interesting concepts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Communicators: collections of 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communicating processing and 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a context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Data types: Language-independent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data marshaling scheme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2" descr="MPI Forum Meeting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895753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mcs.anl.gov/research/projects/perfvis/software/viewers/jumpshot-4/openmpi_4_4_proct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16" y="2306392"/>
            <a:ext cx="32004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9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 w="12700"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4318</TotalTime>
  <Words>1809</Words>
  <Application>Microsoft Office PowerPoint</Application>
  <PresentationFormat>On-screen Show (16:9)</PresentationFormat>
  <Paragraphs>336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Bradley Hand Bold</vt:lpstr>
      <vt:lpstr>Calibri</vt:lpstr>
      <vt:lpstr>Consolas</vt:lpstr>
      <vt:lpstr>Courier New</vt:lpstr>
      <vt:lpstr>DejaVu Sans Mono</vt:lpstr>
      <vt:lpstr>Inconsolata-dz</vt:lpstr>
      <vt:lpstr>Verdana</vt:lpstr>
      <vt:lpstr>Wingdings</vt:lpstr>
      <vt:lpstr>presentation_16x9</vt:lpstr>
      <vt:lpstr>presentation_4x3</vt:lpstr>
      <vt:lpstr>EXAWORKS TUTORIAL:  Swift/T</vt:lpstr>
      <vt:lpstr>OUTLINE</vt:lpstr>
      <vt:lpstr>PowerPoint Presentation</vt:lpstr>
      <vt:lpstr>WORKFLOW support for ML frameworks</vt:lpstr>
      <vt:lpstr>Swift/T: Enabling high-performance Scripted workflows</vt:lpstr>
      <vt:lpstr>ML-driven workflows for  COVID-19 population modeling</vt:lpstr>
      <vt:lpstr>Language goals</vt:lpstr>
      <vt:lpstr>Asynchronous Dynamic Load Balancer</vt:lpstr>
      <vt:lpstr>MPI: The Message Passing Interface</vt:lpstr>
      <vt:lpstr>PowerPoint Presentation</vt:lpstr>
      <vt:lpstr>EMEWS workflow structure</vt:lpstr>
      <vt:lpstr>EMEWS: Extreme-scale model exploration workflows in Swift/T</vt:lpstr>
      <vt:lpstr>CANDLE workflows: Goals</vt:lpstr>
      <vt:lpstr>CANDLE Software Stack</vt:lpstr>
      <vt:lpstr>Deep learning on supercomputers</vt:lpstr>
      <vt:lpstr>WHAT IS HYPERPARAMETER OPTIMIZATION </vt:lpstr>
      <vt:lpstr>Mathematical expression for hpo</vt:lpstr>
      <vt:lpstr>BASIC STRATEGIES </vt:lpstr>
      <vt:lpstr>Hyperparameter optimization</vt:lpstr>
      <vt:lpstr>The Swift programming model </vt:lpstr>
      <vt:lpstr>Swift syntax</vt:lpstr>
      <vt:lpstr>PowerPoint Presentation</vt:lpstr>
      <vt:lpstr>Summary of key system points</vt:lpstr>
      <vt:lpstr>Thanks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Wozniak, Justin M.</cp:lastModifiedBy>
  <cp:revision>172</cp:revision>
  <cp:lastPrinted>2017-11-28T23:46:34Z</cp:lastPrinted>
  <dcterms:created xsi:type="dcterms:W3CDTF">2015-11-17T20:01:38Z</dcterms:created>
  <dcterms:modified xsi:type="dcterms:W3CDTF">2021-10-29T19:35:06Z</dcterms:modified>
</cp:coreProperties>
</file>